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0"/>
  </p:notesMasterIdLst>
  <p:handoutMasterIdLst>
    <p:handoutMasterId r:id="rId11"/>
  </p:handoutMasterIdLst>
  <p:sldIdLst>
    <p:sldId id="435" r:id="rId2"/>
    <p:sldId id="403" r:id="rId3"/>
    <p:sldId id="428" r:id="rId4"/>
    <p:sldId id="429" r:id="rId5"/>
    <p:sldId id="436" r:id="rId6"/>
    <p:sldId id="437" r:id="rId7"/>
    <p:sldId id="430" r:id="rId8"/>
    <p:sldId id="408" r:id="rId9"/>
  </p:sldIdLst>
  <p:sldSz cx="9906000" cy="6858000" type="A4"/>
  <p:notesSz cx="6797675" cy="9928225"/>
  <p:custDataLst>
    <p:tags r:id="rId1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C3F92"/>
    <a:srgbClr val="0B4993"/>
    <a:srgbClr val="CC9900"/>
    <a:srgbClr val="660066"/>
    <a:srgbClr val="333333"/>
    <a:srgbClr val="5F5F5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3" autoAdjust="0"/>
    <p:restoredTop sz="94245" autoAdjust="0"/>
  </p:normalViewPr>
  <p:slideViewPr>
    <p:cSldViewPr>
      <p:cViewPr varScale="1">
        <p:scale>
          <a:sx n="86" d="100"/>
          <a:sy n="86" d="100"/>
        </p:scale>
        <p:origin x="-1368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AB2D8C-C5BA-48A8-976E-F2F0855F035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3B8A6BE-AF84-44F8-968B-D349F4DE8539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проблемных вопросов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BBE9A3-8D70-4B21-8F33-D0279A2CC411}" type="parTrans" cxnId="{50A616BF-44B4-486F-BBD7-D76333ACEAF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6599EC-EA12-40C3-8AC5-91D01B1D0643}" type="sibTrans" cxnId="{50A616BF-44B4-486F-BBD7-D76333ACEAF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D35E56-FE48-4584-887C-FDB35B16B2E0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исчерпывающие ответы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7B875-CA48-4DC1-9D95-02D9ADB0D3CB}" type="parTrans" cxnId="{9EB2FECC-0156-432D-AB07-3F9658CEAE6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3907D9-8460-4983-B560-2868E7487675}" type="sibTrans" cxnId="{9EB2FECC-0156-432D-AB07-3F9658CEAE6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AFDD33-A6FF-4110-B52B-2D1506DC311B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результатах контрольно-надзорной деятельности по завершению отчетных периодов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61EA89-A894-4BD8-B751-94C4160A881C}" type="parTrans" cxnId="{3830DF6C-AC68-4E00-9CF4-B3CA04472B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1A386-ABFB-41B9-A3FE-BA2BD7E5BE91}" type="sibTrans" cxnId="{3830DF6C-AC68-4E00-9CF4-B3CA04472B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0FBEBE-C9C6-4318-9F4C-D6351F30D722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безопасности</a:t>
          </a:r>
        </a:p>
      </dgm:t>
    </dgm:pt>
    <dgm:pt modelId="{2E6F5369-C54E-435D-89E4-F75155384926}" type="parTrans" cxnId="{E8E36C7D-EF86-419F-A2D2-279B08356F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47F2C7-8855-4B88-947C-D3320B949B96}" type="sibTrans" cxnId="{E8E36C7D-EF86-419F-A2D2-279B08356F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FD036C-7919-4912-A6A1-EE916E672C4B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поднадзорными организациями  результатов проверок аналогичных объектов </a:t>
          </a:r>
        </a:p>
      </dgm:t>
    </dgm:pt>
    <dgm:pt modelId="{CE387C35-5553-4FDB-8DAE-64F33703662A}" type="parTrans" cxnId="{063A350A-67DD-4D52-981A-CA4100F8341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7F9497-D86C-4C69-8C60-ABF58F05361D}" type="sibTrans" cxnId="{063A350A-67DD-4D52-981A-CA4100F8341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D6FC3-F6E6-4310-9AA8-2FCA3480399D}" type="pres">
      <dgm:prSet presAssocID="{78AB2D8C-C5BA-48A8-976E-F2F0855F0357}" presName="compositeShape" presStyleCnt="0">
        <dgm:presLayoutVars>
          <dgm:dir/>
          <dgm:resizeHandles/>
        </dgm:presLayoutVars>
      </dgm:prSet>
      <dgm:spPr/>
    </dgm:pt>
    <dgm:pt modelId="{B71204E1-F3E8-49D5-84D1-0F546DB5E629}" type="pres">
      <dgm:prSet presAssocID="{78AB2D8C-C5BA-48A8-976E-F2F0855F0357}" presName="pyramid" presStyleLbl="node1" presStyleIdx="0" presStyleCnt="1" custLinFactNeighborX="-4913" custLinFactNeighborY="40"/>
      <dgm:spPr>
        <a:solidFill>
          <a:schemeClr val="accent5">
            <a:lumMod val="60000"/>
            <a:lumOff val="40000"/>
          </a:schemeClr>
        </a:solidFill>
        <a:ln w="38100">
          <a:solidFill>
            <a:schemeClr val="tx2">
              <a:lumMod val="50000"/>
            </a:schemeClr>
          </a:solidFill>
        </a:ln>
      </dgm:spPr>
    </dgm:pt>
    <dgm:pt modelId="{1386CFB7-D68A-4321-ACF7-8ACD3A721F41}" type="pres">
      <dgm:prSet presAssocID="{78AB2D8C-C5BA-48A8-976E-F2F0855F0357}" presName="theList" presStyleCnt="0"/>
      <dgm:spPr/>
    </dgm:pt>
    <dgm:pt modelId="{AAFBD200-1031-4056-8E9D-5818D5005CDD}" type="pres">
      <dgm:prSet presAssocID="{53B8A6BE-AF84-44F8-968B-D349F4DE8539}" presName="aNode" presStyleLbl="fgAcc1" presStyleIdx="0" presStyleCnt="5" custScaleY="164998" custLinFactY="-49689" custLinFactNeighborX="5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B5F2B-F7B8-43C5-90A8-92B90D5A9EBF}" type="pres">
      <dgm:prSet presAssocID="{53B8A6BE-AF84-44F8-968B-D349F4DE8539}" presName="aSpace" presStyleCnt="0"/>
      <dgm:spPr/>
    </dgm:pt>
    <dgm:pt modelId="{AD818983-2EA7-465F-A3DA-0E4DD5C9F405}" type="pres">
      <dgm:prSet presAssocID="{4DD35E56-FE48-4584-887C-FDB35B16B2E0}" presName="aNode" presStyleLbl="fgAcc1" presStyleIdx="1" presStyleCnt="5" custLinFactY="-1858" custLinFactNeighborX="5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2B334-77E9-41A2-88F4-18BD7E472D69}" type="pres">
      <dgm:prSet presAssocID="{4DD35E56-FE48-4584-887C-FDB35B16B2E0}" presName="aSpace" presStyleCnt="0"/>
      <dgm:spPr/>
    </dgm:pt>
    <dgm:pt modelId="{8BC39978-FFE0-4ABB-A5CB-4A964FE0C7DB}" type="pres">
      <dgm:prSet presAssocID="{EAAFDD33-A6FF-4110-B52B-2D1506DC311B}" presName="aNode" presStyleLbl="fgAcc1" presStyleIdx="2" presStyleCnt="5" custScaleY="448327" custLinFactY="10666" custLinFactNeighborX="5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87C6C0-F0E6-4A56-9426-2F11C4D86822}" type="pres">
      <dgm:prSet presAssocID="{EAAFDD33-A6FF-4110-B52B-2D1506DC311B}" presName="aSpace" presStyleCnt="0"/>
      <dgm:spPr/>
    </dgm:pt>
    <dgm:pt modelId="{506BA12F-3C4B-4E1E-BB70-E7C03E3B0D07}" type="pres">
      <dgm:prSet presAssocID="{BFFD036C-7919-4912-A6A1-EE916E672C4B}" presName="aNode" presStyleLbl="fgAcc1" presStyleIdx="3" presStyleCnt="5" custScaleY="400715" custLinFactY="54149" custLinFactNeighborX="5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64793-699B-4767-8AB0-CF75136CC405}" type="pres">
      <dgm:prSet presAssocID="{BFFD036C-7919-4912-A6A1-EE916E672C4B}" presName="aSpace" presStyleCnt="0"/>
      <dgm:spPr/>
    </dgm:pt>
    <dgm:pt modelId="{52A96307-52FA-4101-A0C6-C51AA1741E7B}" type="pres">
      <dgm:prSet presAssocID="{850FBEBE-C9C6-4318-9F4C-D6351F30D722}" presName="aNode" presStyleLbl="fgAcc1" presStyleIdx="4" presStyleCnt="5" custScaleY="199887" custLinFactY="100000" custLinFactNeighborX="544" custLinFactNeighborY="152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387CB0-1C91-4263-A3BF-CE87F02E90E9}" type="pres">
      <dgm:prSet presAssocID="{850FBEBE-C9C6-4318-9F4C-D6351F30D722}" presName="aSpace" presStyleCnt="0"/>
      <dgm:spPr/>
    </dgm:pt>
  </dgm:ptLst>
  <dgm:cxnLst>
    <dgm:cxn modelId="{063A350A-67DD-4D52-981A-CA4100F83415}" srcId="{78AB2D8C-C5BA-48A8-976E-F2F0855F0357}" destId="{BFFD036C-7919-4912-A6A1-EE916E672C4B}" srcOrd="3" destOrd="0" parTransId="{CE387C35-5553-4FDB-8DAE-64F33703662A}" sibTransId="{997F9497-D86C-4C69-8C60-ABF58F05361D}"/>
    <dgm:cxn modelId="{3C682389-12C8-4429-BE25-9A593E88A226}" type="presOf" srcId="{EAAFDD33-A6FF-4110-B52B-2D1506DC311B}" destId="{8BC39978-FFE0-4ABB-A5CB-4A964FE0C7DB}" srcOrd="0" destOrd="0" presId="urn:microsoft.com/office/officeart/2005/8/layout/pyramid2"/>
    <dgm:cxn modelId="{9EB2FECC-0156-432D-AB07-3F9658CEAE61}" srcId="{78AB2D8C-C5BA-48A8-976E-F2F0855F0357}" destId="{4DD35E56-FE48-4584-887C-FDB35B16B2E0}" srcOrd="1" destOrd="0" parTransId="{E3B7B875-CA48-4DC1-9D95-02D9ADB0D3CB}" sibTransId="{C93907D9-8460-4983-B560-2868E7487675}"/>
    <dgm:cxn modelId="{3830DF6C-AC68-4E00-9CF4-B3CA04472BB0}" srcId="{78AB2D8C-C5BA-48A8-976E-F2F0855F0357}" destId="{EAAFDD33-A6FF-4110-B52B-2D1506DC311B}" srcOrd="2" destOrd="0" parTransId="{9D61EA89-A894-4BD8-B751-94C4160A881C}" sibTransId="{D021A386-ABFB-41B9-A3FE-BA2BD7E5BE91}"/>
    <dgm:cxn modelId="{6034A582-7E6E-4F9F-BF7D-C29C96EFB324}" type="presOf" srcId="{53B8A6BE-AF84-44F8-968B-D349F4DE8539}" destId="{AAFBD200-1031-4056-8E9D-5818D5005CDD}" srcOrd="0" destOrd="0" presId="urn:microsoft.com/office/officeart/2005/8/layout/pyramid2"/>
    <dgm:cxn modelId="{C5B1F32D-EABF-40AB-9A15-7FD4BAEF6281}" type="presOf" srcId="{78AB2D8C-C5BA-48A8-976E-F2F0855F0357}" destId="{2F9D6FC3-F6E6-4310-9AA8-2FCA3480399D}" srcOrd="0" destOrd="0" presId="urn:microsoft.com/office/officeart/2005/8/layout/pyramid2"/>
    <dgm:cxn modelId="{209DD321-CA02-42D2-B53F-DC7C90F8F7A1}" type="presOf" srcId="{BFFD036C-7919-4912-A6A1-EE916E672C4B}" destId="{506BA12F-3C4B-4E1E-BB70-E7C03E3B0D07}" srcOrd="0" destOrd="0" presId="urn:microsoft.com/office/officeart/2005/8/layout/pyramid2"/>
    <dgm:cxn modelId="{FD811A2C-86F2-4E25-97BA-9D47AFA2763C}" type="presOf" srcId="{850FBEBE-C9C6-4318-9F4C-D6351F30D722}" destId="{52A96307-52FA-4101-A0C6-C51AA1741E7B}" srcOrd="0" destOrd="0" presId="urn:microsoft.com/office/officeart/2005/8/layout/pyramid2"/>
    <dgm:cxn modelId="{E8E36C7D-EF86-419F-A2D2-279B08356F44}" srcId="{78AB2D8C-C5BA-48A8-976E-F2F0855F0357}" destId="{850FBEBE-C9C6-4318-9F4C-D6351F30D722}" srcOrd="4" destOrd="0" parTransId="{2E6F5369-C54E-435D-89E4-F75155384926}" sibTransId="{B447F2C7-8855-4B88-947C-D3320B949B96}"/>
    <dgm:cxn modelId="{50554707-F639-498E-9A1D-17111B584C84}" type="presOf" srcId="{4DD35E56-FE48-4584-887C-FDB35B16B2E0}" destId="{AD818983-2EA7-465F-A3DA-0E4DD5C9F405}" srcOrd="0" destOrd="0" presId="urn:microsoft.com/office/officeart/2005/8/layout/pyramid2"/>
    <dgm:cxn modelId="{50A616BF-44B4-486F-BBD7-D76333ACEAF4}" srcId="{78AB2D8C-C5BA-48A8-976E-F2F0855F0357}" destId="{53B8A6BE-AF84-44F8-968B-D349F4DE8539}" srcOrd="0" destOrd="0" parTransId="{C3BBE9A3-8D70-4B21-8F33-D0279A2CC411}" sibTransId="{ED6599EC-EA12-40C3-8AC5-91D01B1D0643}"/>
    <dgm:cxn modelId="{338CB797-31E5-46E2-8369-09D28495E7C9}" type="presParOf" srcId="{2F9D6FC3-F6E6-4310-9AA8-2FCA3480399D}" destId="{B71204E1-F3E8-49D5-84D1-0F546DB5E629}" srcOrd="0" destOrd="0" presId="urn:microsoft.com/office/officeart/2005/8/layout/pyramid2"/>
    <dgm:cxn modelId="{B9E70458-087C-4013-809B-60E1A71472D0}" type="presParOf" srcId="{2F9D6FC3-F6E6-4310-9AA8-2FCA3480399D}" destId="{1386CFB7-D68A-4321-ACF7-8ACD3A721F41}" srcOrd="1" destOrd="0" presId="urn:microsoft.com/office/officeart/2005/8/layout/pyramid2"/>
    <dgm:cxn modelId="{0D2FA1B4-6FDB-4D27-A1A8-AAF91BCCF9BF}" type="presParOf" srcId="{1386CFB7-D68A-4321-ACF7-8ACD3A721F41}" destId="{AAFBD200-1031-4056-8E9D-5818D5005CDD}" srcOrd="0" destOrd="0" presId="urn:microsoft.com/office/officeart/2005/8/layout/pyramid2"/>
    <dgm:cxn modelId="{D8071DE4-9EFF-4C4C-B59A-26698CC40BB4}" type="presParOf" srcId="{1386CFB7-D68A-4321-ACF7-8ACD3A721F41}" destId="{D85B5F2B-F7B8-43C5-90A8-92B90D5A9EBF}" srcOrd="1" destOrd="0" presId="urn:microsoft.com/office/officeart/2005/8/layout/pyramid2"/>
    <dgm:cxn modelId="{0457A542-6E97-4E96-B535-F749315DACF4}" type="presParOf" srcId="{1386CFB7-D68A-4321-ACF7-8ACD3A721F41}" destId="{AD818983-2EA7-465F-A3DA-0E4DD5C9F405}" srcOrd="2" destOrd="0" presId="urn:microsoft.com/office/officeart/2005/8/layout/pyramid2"/>
    <dgm:cxn modelId="{2F2622E9-A991-4841-AACE-C1880666214F}" type="presParOf" srcId="{1386CFB7-D68A-4321-ACF7-8ACD3A721F41}" destId="{C2C2B334-77E9-41A2-88F4-18BD7E472D69}" srcOrd="3" destOrd="0" presId="urn:microsoft.com/office/officeart/2005/8/layout/pyramid2"/>
    <dgm:cxn modelId="{C934A13F-AD36-4BE1-BE5D-270BA7C0B684}" type="presParOf" srcId="{1386CFB7-D68A-4321-ACF7-8ACD3A721F41}" destId="{8BC39978-FFE0-4ABB-A5CB-4A964FE0C7DB}" srcOrd="4" destOrd="0" presId="urn:microsoft.com/office/officeart/2005/8/layout/pyramid2"/>
    <dgm:cxn modelId="{73F69EC5-466C-4CFA-9AF6-CCB0A82A5ED7}" type="presParOf" srcId="{1386CFB7-D68A-4321-ACF7-8ACD3A721F41}" destId="{2787C6C0-F0E6-4A56-9426-2F11C4D86822}" srcOrd="5" destOrd="0" presId="urn:microsoft.com/office/officeart/2005/8/layout/pyramid2"/>
    <dgm:cxn modelId="{2B208830-6E3C-4245-8C3B-4FD5BA965AB4}" type="presParOf" srcId="{1386CFB7-D68A-4321-ACF7-8ACD3A721F41}" destId="{506BA12F-3C4B-4E1E-BB70-E7C03E3B0D07}" srcOrd="6" destOrd="0" presId="urn:microsoft.com/office/officeart/2005/8/layout/pyramid2"/>
    <dgm:cxn modelId="{0F7D4588-884A-46E0-820E-AFC676AEFDAF}" type="presParOf" srcId="{1386CFB7-D68A-4321-ACF7-8ACD3A721F41}" destId="{BC264793-699B-4767-8AB0-CF75136CC405}" srcOrd="7" destOrd="0" presId="urn:microsoft.com/office/officeart/2005/8/layout/pyramid2"/>
    <dgm:cxn modelId="{37315B4B-885E-458A-9956-BDFE2030353E}" type="presParOf" srcId="{1386CFB7-D68A-4321-ACF7-8ACD3A721F41}" destId="{52A96307-52FA-4101-A0C6-C51AA1741E7B}" srcOrd="8" destOrd="0" presId="urn:microsoft.com/office/officeart/2005/8/layout/pyramid2"/>
    <dgm:cxn modelId="{E2E5C869-F11D-4233-ACE0-775A2FE4929A}" type="presParOf" srcId="{1386CFB7-D68A-4321-ACF7-8ACD3A721F41}" destId="{86387CB0-1C91-4263-A3BF-CE87F02E90E9}" srcOrd="9" destOrd="0" presId="urn:microsoft.com/office/officeart/2005/8/layout/pyramid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204E1-F3E8-49D5-84D1-0F546DB5E629}">
      <dsp:nvSpPr>
        <dsp:cNvPr id="0" name=""/>
        <dsp:cNvSpPr/>
      </dsp:nvSpPr>
      <dsp:spPr>
        <a:xfrm>
          <a:off x="111895" y="0"/>
          <a:ext cx="5087240" cy="5087240"/>
        </a:xfrm>
        <a:prstGeom prst="triangle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FBD200-1031-4056-8E9D-5818D5005CDD}">
      <dsp:nvSpPr>
        <dsp:cNvPr id="0" name=""/>
        <dsp:cNvSpPr/>
      </dsp:nvSpPr>
      <dsp:spPr>
        <a:xfrm>
          <a:off x="2923440" y="325456"/>
          <a:ext cx="3306706" cy="4877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проблемных вопросов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47249" y="349265"/>
        <a:ext cx="3259088" cy="440110"/>
      </dsp:txXfrm>
    </dsp:sp>
    <dsp:sp modelId="{AD818983-2EA7-465F-A3DA-0E4DD5C9F405}">
      <dsp:nvSpPr>
        <dsp:cNvPr id="0" name=""/>
        <dsp:cNvSpPr/>
      </dsp:nvSpPr>
      <dsp:spPr>
        <a:xfrm>
          <a:off x="2923440" y="991521"/>
          <a:ext cx="3306706" cy="2955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исчерпывающие ответы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37870" y="1005951"/>
        <a:ext cx="3277846" cy="266736"/>
      </dsp:txXfrm>
    </dsp:sp>
    <dsp:sp modelId="{8BC39978-FFE0-4ABB-A5CB-4A964FE0C7DB}">
      <dsp:nvSpPr>
        <dsp:cNvPr id="0" name=""/>
        <dsp:cNvSpPr/>
      </dsp:nvSpPr>
      <dsp:spPr>
        <a:xfrm>
          <a:off x="2923440" y="1434986"/>
          <a:ext cx="3306706" cy="13252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результатах контрольно-надзорной деятельности по завершению отчетных периодов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88133" y="1499679"/>
        <a:ext cx="3177320" cy="1195852"/>
      </dsp:txXfrm>
    </dsp:sp>
    <dsp:sp modelId="{506BA12F-3C4B-4E1E-BB70-E7C03E3B0D07}">
      <dsp:nvSpPr>
        <dsp:cNvPr id="0" name=""/>
        <dsp:cNvSpPr/>
      </dsp:nvSpPr>
      <dsp:spPr>
        <a:xfrm>
          <a:off x="2923440" y="2925709"/>
          <a:ext cx="3306706" cy="11844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поднадзорными организациями  результатов проверок аналогичных объектов </a:t>
          </a:r>
        </a:p>
      </dsp:txBody>
      <dsp:txXfrm>
        <a:off x="2981262" y="2983531"/>
        <a:ext cx="3191062" cy="1068855"/>
      </dsp:txXfrm>
    </dsp:sp>
    <dsp:sp modelId="{52A96307-52FA-4101-A0C6-C51AA1741E7B}">
      <dsp:nvSpPr>
        <dsp:cNvPr id="0" name=""/>
        <dsp:cNvSpPr/>
      </dsp:nvSpPr>
      <dsp:spPr>
        <a:xfrm>
          <a:off x="2923440" y="4302233"/>
          <a:ext cx="3306706" cy="5908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безопасности</a:t>
          </a:r>
        </a:p>
      </dsp:txBody>
      <dsp:txXfrm>
        <a:off x="2952283" y="4331076"/>
        <a:ext cx="3249020" cy="533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09091DC9-20DA-4F5F-8AF0-660CA5BA97CC}" type="datetimeFigureOut">
              <a:rPr lang="ru-RU"/>
              <a:pPr>
                <a:defRPr/>
              </a:pPr>
              <a:t>28.10.2024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AC69847F-BC6D-415A-AB81-28E2AF0142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539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8FF5D2E2-43B2-4BBD-B40E-45E46A5417D4}" type="datetimeFigureOut">
              <a:rPr lang="ru-RU"/>
              <a:pPr>
                <a:defRPr/>
              </a:pPr>
              <a:t>28.10.2024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7863" y="4714875"/>
            <a:ext cx="54419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5DC1EF62-428B-4A55-8A49-29D4D214BF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6364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67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3D7D1E-39A2-43CE-A5D1-F79342644320}" type="datetime1">
              <a:rPr lang="ru-RU" smtClean="0"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82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D20B09-E356-45F5-BCDA-805614669D26}" type="datetime1">
              <a:rPr lang="ru-RU" smtClean="0"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5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8" y="274645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CBF3FC-885A-4A3D-AEDC-829BEFBBF059}" type="datetime1">
              <a:rPr lang="ru-RU" smtClean="0"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383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026633-3C0B-4165-9D8C-2FC20DD49EC5}" type="datetime1">
              <a:rPr lang="ru-RU" smtClean="0"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501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600A60-9512-4B13-BD41-FC5C0AB0C44C}" type="datetime1">
              <a:rPr lang="ru-RU" smtClean="0"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33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15063C-99CC-42D6-B3DF-2CC1F8905419}" type="datetime1">
              <a:rPr lang="ru-RU" smtClean="0"/>
              <a:t>28.10.2024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320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175E1C-2856-4129-9F7B-C0642A4F3703}" type="datetime1">
              <a:rPr lang="ru-RU" smtClean="0"/>
              <a:t>28.10.2024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521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DCDD1D-094C-42D2-A70B-B4D4FBE7BB58}" type="datetime1">
              <a:rPr lang="ru-RU" smtClean="0"/>
              <a:t>28.10.2024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793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932561-D521-482D-A77E-7FC1D6605FF3}" type="datetime1">
              <a:rPr lang="ru-RU" smtClean="0"/>
              <a:t>28.10.2024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161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317B88-B057-4E13-8730-35E677775148}" type="datetime1">
              <a:rPr lang="ru-RU" smtClean="0"/>
              <a:t>28.10.2024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190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98CDCD-493C-4978-A07A-50C6CA7F4624}" type="datetime1">
              <a:rPr lang="ru-RU" smtClean="0"/>
              <a:t>28.10.2024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689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C33C80D-CFC2-4742-B308-9461A62997C9}" type="datetime1">
              <a:rPr lang="ru-RU" smtClean="0"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xmlns="" id="{D2188727-96D6-4DD2-BBAA-E46E82FD76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867128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0" name="Слайд think-cell" r:id="rId16" imgW="443" imgH="443" progId="TCLayout.ActiveDocument.1">
                  <p:embed/>
                </p:oleObj>
              </mc:Choice>
              <mc:Fallback>
                <p:oleObj name="Слайд think-cell" r:id="rId1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 hidden="1">
            <a:extLst>
              <a:ext uri="{FF2B5EF4-FFF2-40B4-BE49-F238E27FC236}">
                <a16:creationId xmlns:a16="http://schemas.microsoft.com/office/drawing/2014/main" xmlns="" id="{0758FAD8-99FF-46E4-8FE2-B6967A8D7C9B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0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cut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9.xml"/><Relationship Id="rId7" Type="http://schemas.openxmlformats.org/officeDocument/2006/relationships/image" Target="../media/image1.emf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1.xml"/><Relationship Id="rId7" Type="http://schemas.openxmlformats.org/officeDocument/2006/relationships/image" Target="../media/image1.emf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.xml"/><Relationship Id="rId7" Type="http://schemas.openxmlformats.org/officeDocument/2006/relationships/image" Target="../media/image1.emf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image" Target="../media/image1.emf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7.xml"/><Relationship Id="rId7" Type="http://schemas.openxmlformats.org/officeDocument/2006/relationships/image" Target="../media/image1.emf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Colors" Target="../diagrams/colors1.xml"/><Relationship Id="rId3" Type="http://schemas.openxmlformats.org/officeDocument/2006/relationships/tags" Target="../tags/tag19.xml"/><Relationship Id="rId7" Type="http://schemas.openxmlformats.org/officeDocument/2006/relationships/oleObject" Target="../embeddings/oleObject9.bin"/><Relationship Id="rId12" Type="http://schemas.openxmlformats.org/officeDocument/2006/relationships/diagramQuickStyle" Target="../diagrams/quickStyle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jpeg"/><Relationship Id="rId11" Type="http://schemas.openxmlformats.org/officeDocument/2006/relationships/diagramLayout" Target="../diagrams/layout1.xml"/><Relationship Id="rId5" Type="http://schemas.openxmlformats.org/officeDocument/2006/relationships/notesSlide" Target="../notesSlides/notesSlide8.xml"/><Relationship Id="rId10" Type="http://schemas.openxmlformats.org/officeDocument/2006/relationships/diagramData" Target="../diagrams/data1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Relationship Id="rId14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xmlns="" id="{9FBD7EB6-6836-4930-BBEE-6F52CA87AE7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17770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4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>
            <a:extLst>
              <a:ext uri="{FF2B5EF4-FFF2-40B4-BE49-F238E27FC236}">
                <a16:creationId xmlns:a16="http://schemas.microsoft.com/office/drawing/2014/main" xmlns="" id="{FC32112C-6258-4DAD-963F-B0D13D7ECCB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1690689"/>
            <a:ext cx="9906000" cy="714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0" dirty="0"/>
          </a:p>
        </p:txBody>
      </p:sp>
      <p:pic>
        <p:nvPicPr>
          <p:cNvPr id="15364" name="Picture 41" descr="fsetan_emblema200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57675" y="98661"/>
            <a:ext cx="1412875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670550" y="567635"/>
            <a:ext cx="39629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80000"/>
              </a:lnSpc>
            </a:pPr>
            <a:endParaRPr lang="ru-RU" sz="1600" dirty="0">
              <a:latin typeface="Cambria" pitchFamily="18" charset="0"/>
            </a:endParaRP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Сибирское управление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Федеральной службы по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экологическому, технологическому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и атомному надзору</a:t>
            </a:r>
          </a:p>
        </p:txBody>
      </p:sp>
      <p:grpSp>
        <p:nvGrpSpPr>
          <p:cNvPr id="10" name="Группа 34"/>
          <p:cNvGrpSpPr/>
          <p:nvPr/>
        </p:nvGrpSpPr>
        <p:grpSpPr>
          <a:xfrm>
            <a:off x="0" y="367094"/>
            <a:ext cx="8915400" cy="403541"/>
            <a:chOff x="35496" y="332656"/>
            <a:chExt cx="9107488" cy="419795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35496" y="476672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1F497D">
                    <a:lumMod val="60000"/>
                    <a:lumOff val="40000"/>
                  </a:srgbClr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5496" y="620688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5496" y="332656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ysClr val="window" lastClr="FFFFFF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15367" name="Заголовок 1"/>
          <p:cNvSpPr>
            <a:spLocks/>
          </p:cNvSpPr>
          <p:nvPr/>
        </p:nvSpPr>
        <p:spPr bwMode="auto">
          <a:xfrm>
            <a:off x="1" y="770634"/>
            <a:ext cx="3584847" cy="99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lnSpc>
                <a:spcPct val="80000"/>
              </a:lnSpc>
            </a:pPr>
            <a:endParaRPr lang="ru-RU" sz="1800" dirty="0"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dirty="0">
                <a:latin typeface="Cambria" pitchFamily="18" charset="0"/>
              </a:rPr>
              <a:t>  РОСТЕХНАДЗОР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64568" y="2204864"/>
            <a:ext cx="8265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убличное обсуждение 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реализации приоритетной   программы </a:t>
            </a:r>
            <a:endParaRPr lang="ru-RU" sz="3600" b="1" dirty="0" smtClean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 контрольно-надзорной деятельности»</a:t>
            </a:r>
          </a:p>
        </p:txBody>
      </p:sp>
    </p:spTree>
    <p:extLst>
      <p:ext uri="{BB962C8B-B14F-4D97-AF65-F5344CB8AC3E}">
        <p14:creationId xmlns:p14="http://schemas.microsoft.com/office/powerpoint/2010/main" val="121690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707082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18" name="Объект 17" hidden="1">
                        <a:extLst>
                          <a:ext uri="{FF2B5EF4-FFF2-40B4-BE49-F238E27FC236}">
                            <a16:creationId xmlns:a16="http://schemas.microsoft.com/office/drawing/2014/main" xmlns="" id="{3E034962-BA4C-41F2-8250-7BFD29424A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933365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РАССМАТРИВАЕМЫХ ВОПРОСАХ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19932" y="1233216"/>
            <a:ext cx="845760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О результатах правоприменительной практики Сибирского управления Ростехнадзора за 9 месяцев 2024 года. </a:t>
            </a:r>
            <a:endParaRPr lang="ru-RU" sz="1600" dirty="0" smtClean="0">
              <a:latin typeface="Arial Narrow" panose="020B0606020202030204" pitchFamily="34" charset="0"/>
            </a:endParaRPr>
          </a:p>
          <a:p>
            <a:endParaRPr lang="ru-RU" sz="1600" dirty="0">
              <a:latin typeface="Arial Narrow" panose="020B0606020202030204" pitchFamily="34" charset="0"/>
            </a:endParaRPr>
          </a:p>
          <a:p>
            <a:r>
              <a:rPr lang="ru-RU" sz="1600" dirty="0">
                <a:latin typeface="Arial Narrow" panose="020B0606020202030204" pitchFamily="34" charset="0"/>
              </a:rPr>
              <a:t>О готовности субъектов электроэнергетики к осенне-зимнему периоду 2024-2025 годов. </a:t>
            </a:r>
          </a:p>
          <a:p>
            <a:r>
              <a:rPr lang="ru-RU" sz="1600" dirty="0">
                <a:latin typeface="Arial Narrow" panose="020B0606020202030204" pitchFamily="34" charset="0"/>
              </a:rPr>
              <a:t>Проблемные вопросы, возникающие при подготовке субъектов электроэнергетики к осенне-зимнему периоду 2024-2025 годов</a:t>
            </a:r>
          </a:p>
          <a:p>
            <a:endParaRPr lang="en-US" sz="1600" dirty="0" smtClean="0">
              <a:latin typeface="Arial Narrow" panose="020B0606020202030204" pitchFamily="34" charset="0"/>
            </a:endParaRPr>
          </a:p>
          <a:p>
            <a:r>
              <a:rPr lang="ru-RU" sz="1600" dirty="0">
                <a:latin typeface="Arial Narrow" panose="020B0606020202030204" pitchFamily="34" charset="0"/>
              </a:rPr>
              <a:t>О ходе подготовки теплоснабжающих и </a:t>
            </a:r>
            <a:r>
              <a:rPr lang="ru-RU" sz="1600" dirty="0" err="1">
                <a:latin typeface="Arial Narrow" panose="020B0606020202030204" pitchFamily="34" charset="0"/>
              </a:rPr>
              <a:t>теплосетевых</a:t>
            </a:r>
            <a:r>
              <a:rPr lang="ru-RU" sz="1600" dirty="0">
                <a:latin typeface="Arial Narrow" panose="020B0606020202030204" pitchFamily="34" charset="0"/>
              </a:rPr>
              <a:t> организаций, а также предприятий жилищно-коммунального хозяйства к осенне-зимнему периоду 2024-2025 годов. </a:t>
            </a:r>
          </a:p>
          <a:p>
            <a:r>
              <a:rPr lang="ru-RU" sz="1600" dirty="0">
                <a:latin typeface="Arial Narrow" panose="020B0606020202030204" pitchFamily="34" charset="0"/>
              </a:rPr>
              <a:t>Проблемные вопросы, возникающие при подготовке к осенне-зимнему периоду 2024-2025 годов.</a:t>
            </a:r>
          </a:p>
          <a:p>
            <a:r>
              <a:rPr lang="ru-RU" sz="1600" dirty="0">
                <a:latin typeface="Arial Narrow" panose="020B0606020202030204" pitchFamily="34" charset="0"/>
              </a:rPr>
              <a:t>О работе, направленной на информирование органов местного самоуправления, теплоснабжающих и </a:t>
            </a:r>
            <a:r>
              <a:rPr lang="ru-RU" sz="1600" dirty="0" err="1">
                <a:latin typeface="Arial Narrow" panose="020B0606020202030204" pitchFamily="34" charset="0"/>
              </a:rPr>
              <a:t>теплосетевых</a:t>
            </a:r>
            <a:r>
              <a:rPr lang="ru-RU" sz="1600" dirty="0">
                <a:latin typeface="Arial Narrow" panose="020B0606020202030204" pitchFamily="34" charset="0"/>
              </a:rPr>
              <a:t> компаний, в целях обеспечения необходимого качества предзимних работ и получения паспортов готовности к прохождению отопительного сезона</a:t>
            </a:r>
          </a:p>
          <a:p>
            <a:endParaRPr lang="ru-RU" sz="1600" dirty="0">
              <a:latin typeface="Arial Narrow" panose="020B0606020202030204" pitchFamily="34" charset="0"/>
            </a:endParaRPr>
          </a:p>
          <a:p>
            <a:r>
              <a:rPr lang="ru-RU" sz="1600" dirty="0">
                <a:latin typeface="Arial Narrow" panose="020B0606020202030204" pitchFamily="34" charset="0"/>
              </a:rPr>
              <a:t>Обзор изменений нормативных правовых актов, регулирующих осуществление федерального государственного надзора в области безопасности гидротехнических сооружений. </a:t>
            </a:r>
          </a:p>
          <a:p>
            <a:r>
              <a:rPr lang="ru-RU" sz="1600" dirty="0">
                <a:latin typeface="Arial Narrow" panose="020B0606020202030204" pitchFamily="34" charset="0"/>
              </a:rPr>
              <a:t>О ходе предзимних работ, направленных на безопасное прохождение весеннего паводка в 2025 году</a:t>
            </a:r>
          </a:p>
          <a:p>
            <a:endParaRPr lang="ru-RU" sz="1600" dirty="0" smtClean="0">
              <a:latin typeface="Arial Narrow" panose="020B0606020202030204" pitchFamily="34" charset="0"/>
            </a:endParaRPr>
          </a:p>
          <a:p>
            <a:endParaRPr lang="ru-RU" sz="1600" dirty="0">
              <a:latin typeface="Arial Narrow" panose="020B0606020202030204" pitchFamily="34" charset="0"/>
            </a:endParaRPr>
          </a:p>
        </p:txBody>
      </p:sp>
      <p:pic>
        <p:nvPicPr>
          <p:cNvPr id="3102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1170745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1916832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45" y="2886364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45" y="4653136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Номер слайда 6"/>
          <p:cNvSpPr txBox="1">
            <a:spLocks/>
          </p:cNvSpPr>
          <p:nvPr/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36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865308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8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71950"/>
            <a:ext cx="8915400" cy="1161264"/>
            <a:chOff x="35496" y="25624"/>
            <a:chExt cx="9107488" cy="1208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25624"/>
              <a:ext cx="4315393" cy="1208038"/>
              <a:chOff x="35496" y="25624"/>
              <a:chExt cx="4315393" cy="1208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25624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5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4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ОБ ОСНОВНЫХ ПОКАЗАТЕЛЯХ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753943"/>
              </p:ext>
            </p:extLst>
          </p:nvPr>
        </p:nvGraphicFramePr>
        <p:xfrm>
          <a:off x="268624" y="1340769"/>
          <a:ext cx="9220881" cy="4602328"/>
        </p:xfrm>
        <a:graphic>
          <a:graphicData uri="http://schemas.openxmlformats.org/drawingml/2006/table">
            <a:tbl>
              <a:tblPr/>
              <a:tblGrid>
                <a:gridCol w="746379"/>
                <a:gridCol w="4369422"/>
                <a:gridCol w="1368360"/>
                <a:gridCol w="1368360"/>
                <a:gridCol w="1368360"/>
              </a:tblGrid>
              <a:tr h="3457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мес. 202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мес. 202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17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проверок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пост.надзор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выявленных нарушений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32588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административных наказаний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дисквалификаций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АПД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административных штрафов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предостережения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3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наложенных административных штрафов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132814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143033,0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взысканных административных штрафов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69524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69192,54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-331,22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Номер слайда 6"/>
          <p:cNvSpPr txBox="1">
            <a:spLocks/>
          </p:cNvSpPr>
          <p:nvPr/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69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762847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2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28540"/>
            <a:ext cx="8915400" cy="1204674"/>
            <a:chOff x="35496" y="-19534"/>
            <a:chExt cx="9107488" cy="1253196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-19534"/>
              <a:ext cx="4315393" cy="1253196"/>
              <a:chOff x="35496" y="-19534"/>
              <a:chExt cx="4315393" cy="1253196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-19534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5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4" y="707304"/>
            <a:ext cx="88301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Краткая статистика </a:t>
            </a: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показателей надзорной </a:t>
            </a:r>
            <a:endParaRPr lang="en-US" sz="2000" b="0" u="sng" kern="0" cap="all" dirty="0" smtClean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деятельности </a:t>
            </a: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 видам надзора</a:t>
            </a:r>
            <a:endParaRPr kumimoji="0" lang="ru-RU" sz="20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26476"/>
              </p:ext>
            </p:extLst>
          </p:nvPr>
        </p:nvGraphicFramePr>
        <p:xfrm>
          <a:off x="283210" y="1415190"/>
          <a:ext cx="9220882" cy="5217362"/>
        </p:xfrm>
        <a:graphic>
          <a:graphicData uri="http://schemas.openxmlformats.org/drawingml/2006/table">
            <a:tbl>
              <a:tblPr/>
              <a:tblGrid>
                <a:gridCol w="607616"/>
                <a:gridCol w="3068650"/>
                <a:gridCol w="1584176"/>
                <a:gridCol w="1296144"/>
                <a:gridCol w="1641596"/>
                <a:gridCol w="1022700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Промышленная безопасность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Энергонадзор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Строительный надзор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ГТС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проверок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пост.надзор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выявленных нарушений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административных наказаний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дисквалификаций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АПД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административных штрафов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предостережения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наложенных административных штрафов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131815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5209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5470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взысканных административных штрафов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65369,5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1975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Номер слайда 6"/>
          <p:cNvSpPr txBox="1">
            <a:spLocks/>
          </p:cNvSpPr>
          <p:nvPr/>
        </p:nvSpPr>
        <p:spPr>
          <a:xfrm>
            <a:off x="7545288" y="647872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84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40613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8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7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2" y="5949280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877380" y="770635"/>
            <a:ext cx="6451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работе по профилактике нарушений</a:t>
            </a:r>
            <a:endParaRPr kumimoji="0" lang="ru-RU" sz="20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0873" y="5589240"/>
            <a:ext cx="83194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cap="all" dirty="0"/>
              <a:t>Наказание не является целью, цель – профилактика!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77379" y="3861048"/>
            <a:ext cx="8262951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ts val="2500"/>
              </a:lnSpc>
              <a:spcAft>
                <a:spcPts val="0"/>
              </a:spcAft>
            </a:pPr>
            <a:r>
              <a:rPr lang="ru-RU" sz="1600" b="0" dirty="0">
                <a:latin typeface="Times New Roman"/>
                <a:ea typeface="Times New Roman"/>
              </a:rPr>
              <a:t>За </a:t>
            </a:r>
            <a:r>
              <a:rPr lang="en-US" sz="1600" b="0" dirty="0" smtClean="0">
                <a:latin typeface="Times New Roman"/>
                <a:ea typeface="Times New Roman"/>
              </a:rPr>
              <a:t>9</a:t>
            </a:r>
            <a:r>
              <a:rPr lang="ru-RU" sz="1600" b="0" dirty="0" smtClean="0">
                <a:latin typeface="Times New Roman"/>
                <a:ea typeface="Times New Roman"/>
              </a:rPr>
              <a:t> </a:t>
            </a:r>
            <a:r>
              <a:rPr lang="ru-RU" sz="1600" b="0" dirty="0">
                <a:latin typeface="Times New Roman"/>
                <a:ea typeface="Times New Roman"/>
              </a:rPr>
              <a:t>мес. </a:t>
            </a:r>
            <a:r>
              <a:rPr lang="ru-RU" sz="1600" b="0" dirty="0" smtClean="0">
                <a:latin typeface="Times New Roman"/>
                <a:ea typeface="Times New Roman"/>
              </a:rPr>
              <a:t>202</a:t>
            </a:r>
            <a:r>
              <a:rPr lang="en-US" sz="1600" b="0" dirty="0" smtClean="0">
                <a:latin typeface="Times New Roman"/>
                <a:ea typeface="Times New Roman"/>
              </a:rPr>
              <a:t>3</a:t>
            </a:r>
            <a:r>
              <a:rPr lang="ru-RU" sz="1600" b="0" dirty="0" smtClean="0">
                <a:latin typeface="Times New Roman"/>
                <a:ea typeface="Times New Roman"/>
              </a:rPr>
              <a:t> </a:t>
            </a:r>
            <a:r>
              <a:rPr lang="ru-RU" sz="1600" b="0" dirty="0">
                <a:latin typeface="Times New Roman"/>
                <a:ea typeface="Times New Roman"/>
              </a:rPr>
              <a:t>год </a:t>
            </a:r>
            <a:r>
              <a:rPr lang="en-US" sz="1600" b="0" dirty="0" smtClean="0">
                <a:latin typeface="Times New Roman"/>
                <a:ea typeface="Times New Roman"/>
              </a:rPr>
              <a:t> </a:t>
            </a:r>
            <a:r>
              <a:rPr lang="ru-RU" sz="1600" b="0" dirty="0" smtClean="0">
                <a:latin typeface="Times New Roman"/>
                <a:ea typeface="Times New Roman"/>
              </a:rPr>
              <a:t>объявлено </a:t>
            </a:r>
            <a:r>
              <a:rPr lang="en-US" sz="1600" b="0" dirty="0" smtClean="0">
                <a:latin typeface="Times New Roman"/>
                <a:ea typeface="Times New Roman"/>
              </a:rPr>
              <a:t>1045</a:t>
            </a:r>
            <a:r>
              <a:rPr lang="ru-RU" sz="1600" b="0" dirty="0" smtClean="0">
                <a:latin typeface="Times New Roman"/>
                <a:ea typeface="Times New Roman"/>
              </a:rPr>
              <a:t> </a:t>
            </a:r>
            <a:r>
              <a:rPr lang="ru-RU" sz="1600" b="0" dirty="0">
                <a:latin typeface="Times New Roman"/>
                <a:ea typeface="Times New Roman"/>
              </a:rPr>
              <a:t>предупреждений, за </a:t>
            </a:r>
            <a:r>
              <a:rPr lang="en-US" sz="1600" b="0" dirty="0" smtClean="0">
                <a:latin typeface="Times New Roman"/>
                <a:ea typeface="Times New Roman"/>
              </a:rPr>
              <a:t>9</a:t>
            </a:r>
            <a:r>
              <a:rPr lang="ru-RU" sz="1600" b="0" dirty="0" smtClean="0">
                <a:latin typeface="Times New Roman"/>
                <a:ea typeface="Times New Roman"/>
              </a:rPr>
              <a:t> </a:t>
            </a:r>
            <a:r>
              <a:rPr lang="ru-RU" sz="1600" b="0" dirty="0">
                <a:latin typeface="Times New Roman"/>
                <a:ea typeface="Times New Roman"/>
              </a:rPr>
              <a:t>мес. 2024 года – </a:t>
            </a:r>
            <a:r>
              <a:rPr lang="en-US" sz="1600" b="0" dirty="0" smtClean="0">
                <a:latin typeface="Times New Roman"/>
                <a:ea typeface="Times New Roman"/>
              </a:rPr>
              <a:t>972</a:t>
            </a:r>
            <a:r>
              <a:rPr lang="ru-RU" sz="1600" b="0" dirty="0" smtClean="0">
                <a:latin typeface="Times New Roman"/>
                <a:ea typeface="Times New Roman"/>
              </a:rPr>
              <a:t>; </a:t>
            </a:r>
          </a:p>
          <a:p>
            <a:pPr indent="449580" algn="just">
              <a:lnSpc>
                <a:spcPts val="2500"/>
              </a:lnSpc>
              <a:spcAft>
                <a:spcPts val="0"/>
              </a:spcAft>
            </a:pPr>
            <a:r>
              <a:rPr lang="ru-RU" sz="1600" b="0" dirty="0" smtClean="0">
                <a:latin typeface="Times New Roman"/>
                <a:ea typeface="Times New Roman"/>
              </a:rPr>
              <a:t>Объявлено </a:t>
            </a:r>
            <a:r>
              <a:rPr lang="ru-RU" sz="1600" b="0" dirty="0">
                <a:latin typeface="Times New Roman"/>
                <a:ea typeface="Times New Roman"/>
              </a:rPr>
              <a:t>1204 предостережений о недопустимости нарушения обязательных требований; проведено 3437 профилактических мероприятия в виде консультирования поднадзорных субъектов.</a:t>
            </a:r>
            <a:endParaRPr lang="ru-RU" sz="1600" b="0" dirty="0">
              <a:effectLst/>
              <a:latin typeface="Times New Roman"/>
              <a:ea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99466" y="1233214"/>
            <a:ext cx="6130033" cy="227754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21650">
                <a:schemeClr val="accent6">
                  <a:lumMod val="20000"/>
                  <a:lumOff val="80000"/>
                </a:schemeClr>
              </a:gs>
              <a:gs pos="50000">
                <a:srgbClr val="FFFFFF"/>
              </a:gs>
              <a:gs pos="99000">
                <a:schemeClr val="bg1">
                  <a:lumMod val="95000"/>
                </a:schemeClr>
              </a:gs>
            </a:gsLst>
            <a:lin ang="0" scaled="1"/>
            <a:tileRect/>
          </a:gradFill>
        </p:spPr>
        <p:txBody>
          <a:bodyPr wrap="square">
            <a:spAutoFit/>
          </a:bodyPr>
          <a:lstStyle/>
          <a:p>
            <a:r>
              <a:rPr lang="ru-RU" sz="1800" dirty="0" smtClean="0"/>
              <a:t>Профилактические мероприятия (ст. 45 248-ФЗ)</a:t>
            </a:r>
          </a:p>
          <a:p>
            <a:endParaRPr lang="ru-RU" dirty="0"/>
          </a:p>
          <a:p>
            <a:r>
              <a:rPr lang="ru-RU" sz="1600" dirty="0"/>
              <a:t>1) информирование;</a:t>
            </a:r>
          </a:p>
          <a:p>
            <a:r>
              <a:rPr lang="ru-RU" sz="1600" dirty="0"/>
              <a:t>2) обобщение правоприменительной практики;</a:t>
            </a:r>
          </a:p>
          <a:p>
            <a:r>
              <a:rPr lang="ru-RU" sz="1600" dirty="0"/>
              <a:t>3) меры стимулирования добросовестности;</a:t>
            </a:r>
          </a:p>
          <a:p>
            <a:r>
              <a:rPr lang="ru-RU" sz="1600" dirty="0"/>
              <a:t>4) объявление предостережения;</a:t>
            </a:r>
          </a:p>
          <a:p>
            <a:r>
              <a:rPr lang="ru-RU" sz="1600" dirty="0"/>
              <a:t>5) консультирование;</a:t>
            </a:r>
          </a:p>
          <a:p>
            <a:r>
              <a:rPr lang="ru-RU" sz="1600" dirty="0"/>
              <a:t>6) </a:t>
            </a:r>
            <a:r>
              <a:rPr lang="ru-RU" sz="1600" dirty="0" err="1"/>
              <a:t>самообследование</a:t>
            </a:r>
            <a:r>
              <a:rPr lang="ru-RU" sz="1600" dirty="0"/>
              <a:t>;</a:t>
            </a:r>
          </a:p>
          <a:p>
            <a:r>
              <a:rPr lang="ru-RU" sz="1600" dirty="0"/>
              <a:t>7) профилактический визит.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20382" y="3716263"/>
            <a:ext cx="86334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877378" y="6093296"/>
            <a:ext cx="8262951" cy="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Номер слайда 6"/>
          <p:cNvSpPr txBox="1">
            <a:spLocks/>
          </p:cNvSpPr>
          <p:nvPr/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763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564642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4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5612" y="34796"/>
            <a:ext cx="8921013" cy="1198418"/>
            <a:chOff x="29762" y="-13026"/>
            <a:chExt cx="9113222" cy="1246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9762" y="-13026"/>
              <a:ext cx="4315393" cy="1246688"/>
              <a:chOff x="29762" y="-13026"/>
              <a:chExt cx="4315393" cy="1246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9762" y="-13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1136576" y="770635"/>
            <a:ext cx="83980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смертельном травматизме на </a:t>
            </a:r>
            <a:r>
              <a:rPr lang="ru-RU" sz="24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поднадзорных </a:t>
            </a: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предприятиях за 9 </a:t>
            </a:r>
            <a:r>
              <a:rPr lang="ru-RU" sz="24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месяцев 2024 года</a:t>
            </a:r>
            <a:endParaRPr kumimoji="0" lang="ru-RU" sz="24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7504" y="1700808"/>
            <a:ext cx="9289032" cy="4683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u="sng" dirty="0"/>
              <a:t>Несчастные </a:t>
            </a:r>
            <a:r>
              <a:rPr lang="ru-RU" b="0" u="sng" dirty="0" smtClean="0"/>
              <a:t>случаи:</a:t>
            </a:r>
            <a:endParaRPr lang="ru-RU" b="0" dirty="0" smtClean="0"/>
          </a:p>
          <a:p>
            <a:endParaRPr lang="ru-RU" b="0" dirty="0"/>
          </a:p>
          <a:p>
            <a:pPr>
              <a:spcAft>
                <a:spcPts val="1000"/>
              </a:spcAft>
            </a:pPr>
            <a:r>
              <a:rPr lang="ru-RU" b="0" dirty="0"/>
              <a:t>1. 14.02.2024 - разрез «Заречный-Северный» АО «СУЭК Кузбасс» (Кемеровская обл.) возгорание под кабиной автосамосвала, водитель не покинул кабину - 1 смертельный.</a:t>
            </a:r>
          </a:p>
          <a:p>
            <a:pPr>
              <a:spcAft>
                <a:spcPts val="1000"/>
              </a:spcAft>
            </a:pPr>
            <a:r>
              <a:rPr lang="ru-RU" b="0" dirty="0"/>
              <a:t>2. 19.04.2024 - ООО "Шахта </a:t>
            </a:r>
            <a:r>
              <a:rPr lang="ru-RU" b="0" dirty="0" err="1"/>
              <a:t>Усковская</a:t>
            </a:r>
            <a:r>
              <a:rPr lang="ru-RU" b="0" dirty="0"/>
              <a:t>" (Кемеровская обл.) электрослесарь получил </a:t>
            </a:r>
            <a:r>
              <a:rPr lang="ru-RU" b="0" dirty="0" err="1"/>
              <a:t>электротравму</a:t>
            </a:r>
            <a:r>
              <a:rPr lang="ru-RU" b="0" dirty="0"/>
              <a:t> при ведении работ по ревизии электрооборудования в действующей горной выработке – 1 смертельный.</a:t>
            </a:r>
          </a:p>
          <a:p>
            <a:pPr>
              <a:spcAft>
                <a:spcPts val="1000"/>
              </a:spcAft>
            </a:pPr>
            <a:r>
              <a:rPr lang="ru-RU" b="0" dirty="0"/>
              <a:t>3. АО «Кузнецкие ферросплавы» (Кемеровская обл.) при ведении работ по уборке </a:t>
            </a:r>
            <a:r>
              <a:rPr lang="ru-RU" b="0" dirty="0" err="1"/>
              <a:t>просыпей</a:t>
            </a:r>
            <a:r>
              <a:rPr lang="ru-RU" b="0" dirty="0"/>
              <a:t> шихтовых материалов </a:t>
            </a:r>
            <a:r>
              <a:rPr lang="ru-RU" b="0" dirty="0" err="1"/>
              <a:t>шихтовшика</a:t>
            </a:r>
            <a:r>
              <a:rPr lang="ru-RU" b="0" dirty="0"/>
              <a:t> затянуло в барабан ленточного конвейера– 1 смертельный.</a:t>
            </a:r>
          </a:p>
          <a:p>
            <a:pPr>
              <a:spcAft>
                <a:spcPts val="1000"/>
              </a:spcAft>
            </a:pPr>
            <a:r>
              <a:rPr lang="ru-RU" b="0" dirty="0"/>
              <a:t>4. 29.05.2024 - ООО «</a:t>
            </a:r>
            <a:r>
              <a:rPr lang="ru-RU" b="0" dirty="0" err="1"/>
              <a:t>Гурьевский</a:t>
            </a:r>
            <a:r>
              <a:rPr lang="ru-RU" b="0" dirty="0"/>
              <a:t> рудник» Карьер "</a:t>
            </a:r>
            <a:r>
              <a:rPr lang="ru-RU" b="0" dirty="0" err="1"/>
              <a:t>Карачкинский</a:t>
            </a:r>
            <a:r>
              <a:rPr lang="ru-RU" b="0" dirty="0"/>
              <a:t>" (Кемеровская обл.) при ведении работ по уборке </a:t>
            </a:r>
            <a:r>
              <a:rPr lang="ru-RU" b="0" dirty="0" err="1"/>
              <a:t>просыпей</a:t>
            </a:r>
            <a:r>
              <a:rPr lang="ru-RU" b="0" dirty="0"/>
              <a:t> известняка дробильщик был зажатым между конвейерной лентой и роликом – 1 смертельный.</a:t>
            </a:r>
          </a:p>
          <a:p>
            <a:pPr>
              <a:spcAft>
                <a:spcPts val="1000"/>
              </a:spcAft>
            </a:pPr>
            <a:r>
              <a:rPr lang="ru-RU" b="0" dirty="0"/>
              <a:t>5. 24.07.2024 АО «Шахта «</a:t>
            </a:r>
            <a:r>
              <a:rPr lang="ru-RU" b="0" dirty="0" err="1"/>
              <a:t>Полосухинская</a:t>
            </a:r>
            <a:r>
              <a:rPr lang="ru-RU" b="0" dirty="0"/>
              <a:t>» (Кемеровская область), при бурении разведочных скважин работник был травмирован отлетевшим буровым инструментом (штанга) – 1 смертельный.</a:t>
            </a:r>
          </a:p>
          <a:p>
            <a:pPr>
              <a:spcAft>
                <a:spcPts val="1000"/>
              </a:spcAft>
            </a:pPr>
            <a:r>
              <a:rPr lang="ru-RU" b="0" dirty="0"/>
              <a:t>6. 28.07.2024г. ООО "РООС" (Кемеровская область) при выполнении аварийно-восстановительных работ на линии электропередачи 6 - 35 </a:t>
            </a:r>
            <a:r>
              <a:rPr lang="ru-RU" b="0" dirty="0" err="1"/>
              <a:t>кВ</a:t>
            </a:r>
            <a:r>
              <a:rPr lang="ru-RU" b="0" dirty="0"/>
              <a:t> электромонтер по ремонту и монтажу кабельных линий коснулся левой рукой провода, находящегося под напряжением 6кВ, получив удар электрическим током- 1 смертельный.</a:t>
            </a:r>
          </a:p>
          <a:p>
            <a:pPr>
              <a:spcAft>
                <a:spcPts val="1000"/>
              </a:spcAft>
            </a:pPr>
            <a:r>
              <a:rPr lang="ru-RU" b="0" dirty="0"/>
              <a:t>7. 26.08.2024 АО «</a:t>
            </a:r>
            <a:r>
              <a:rPr lang="ru-RU" b="0" dirty="0" err="1"/>
              <a:t>Газпромнефть</a:t>
            </a:r>
            <a:r>
              <a:rPr lang="ru-RU" b="0" dirty="0"/>
              <a:t> - ОНПЗ» (Омская область) при ведении опасных работ произошел взрыв </a:t>
            </a:r>
            <a:r>
              <a:rPr lang="ru-RU" b="0" dirty="0" err="1"/>
              <a:t>газовоздушной</a:t>
            </a:r>
            <a:r>
              <a:rPr lang="ru-RU" b="0" dirty="0"/>
              <a:t> смеси с последующим возгоранием. В результате аварии пострадало 7 человек - 1 смертельный.</a:t>
            </a:r>
          </a:p>
          <a:p>
            <a:pPr>
              <a:spcAft>
                <a:spcPts val="1000"/>
              </a:spcAft>
            </a:pPr>
            <a:r>
              <a:rPr lang="ru-RU" b="0" dirty="0"/>
              <a:t>8. 13.09.2024 ООО «</a:t>
            </a:r>
            <a:r>
              <a:rPr lang="ru-RU" b="0" dirty="0" err="1"/>
              <a:t>Горэлектросеть</a:t>
            </a:r>
            <a:r>
              <a:rPr lang="ru-RU" b="0" dirty="0"/>
              <a:t>» (Кемеровская область) во дворе жилого дома при обслуживании РУ- 10 </a:t>
            </a:r>
            <a:r>
              <a:rPr lang="ru-RU" b="0" dirty="0" err="1"/>
              <a:t>кВ</a:t>
            </a:r>
            <a:r>
              <a:rPr lang="ru-RU" b="0" dirty="0"/>
              <a:t> ячейки 4-822-1 электрослесарь приблизился на недопустимое расстояние к токоведущим частям и попал под напряжение, получив удар электрическим током не совместимым с жизнью - 1 смертельный.</a:t>
            </a:r>
          </a:p>
        </p:txBody>
      </p:sp>
      <p:sp>
        <p:nvSpPr>
          <p:cNvPr id="15" name="Номер слайда 6"/>
          <p:cNvSpPr txBox="1">
            <a:spLocks/>
          </p:cNvSpPr>
          <p:nvPr/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7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5848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6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5612" y="34796"/>
            <a:ext cx="8921013" cy="1198418"/>
            <a:chOff x="29762" y="-13026"/>
            <a:chExt cx="9113222" cy="1246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9762" y="-13026"/>
              <a:ext cx="4315393" cy="1246688"/>
              <a:chOff x="29762" y="-13026"/>
              <a:chExt cx="4315393" cy="1246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9762" y="-13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7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1136576" y="770634"/>
            <a:ext cx="83980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Об аварийности на </a:t>
            </a:r>
            <a:r>
              <a:rPr lang="ru-RU" sz="24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поднадзорных </a:t>
            </a: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предприятиях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за 9 </a:t>
            </a:r>
            <a:r>
              <a:rPr lang="ru-RU" sz="24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месяцев 2024 года</a:t>
            </a:r>
            <a:endParaRPr kumimoji="0" lang="ru-RU" sz="24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0512" y="1556792"/>
            <a:ext cx="9145015" cy="5052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0" u="sng" dirty="0" smtClean="0"/>
              <a:t>Аварии :</a:t>
            </a:r>
          </a:p>
          <a:p>
            <a:endParaRPr lang="ru-RU" sz="1100" b="0" dirty="0"/>
          </a:p>
          <a:p>
            <a:pPr>
              <a:spcAft>
                <a:spcPts val="1000"/>
              </a:spcAft>
            </a:pPr>
            <a:r>
              <a:rPr lang="ru-RU" sz="1100" b="0" dirty="0"/>
              <a:t>1. 10.01.2024 - филиал ПАО "</a:t>
            </a:r>
            <a:r>
              <a:rPr lang="ru-RU" sz="1100" b="0" dirty="0" err="1"/>
              <a:t>Россети</a:t>
            </a:r>
            <a:r>
              <a:rPr lang="ru-RU" sz="1100" b="0" dirty="0"/>
              <a:t>" - Западно-Сибирское предприятие МЭС (Омская область) отключение электроэнергии, приведшей к нарушению в работе противоаварийной автоматики, вызвавшей прекращение электроснабжения потребителей электрической энергии Омской области, суммарная мощность потребления которых составляет 312 МВт (сбой в работе </a:t>
            </a:r>
            <a:r>
              <a:rPr lang="ru-RU" sz="1100" b="0" dirty="0" err="1"/>
              <a:t>жд</a:t>
            </a:r>
            <a:r>
              <a:rPr lang="ru-RU" sz="1100" b="0" dirty="0"/>
              <a:t>/транспорта)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100" b="0" dirty="0"/>
              <a:t>2. 22.02.2024 - АО «</a:t>
            </a:r>
            <a:r>
              <a:rPr lang="ru-RU" sz="1100" b="0" dirty="0" err="1"/>
              <a:t>Томскнефть</a:t>
            </a:r>
            <a:r>
              <a:rPr lang="ru-RU" sz="1100" b="0" dirty="0"/>
              <a:t>» ВНК (Томская обл.), при осуществлении работ бригадой ООО «PH-Сервис» на скважине произошло </a:t>
            </a:r>
            <a:r>
              <a:rPr lang="ru-RU" sz="1100" b="0" dirty="0" err="1"/>
              <a:t>газонефтеводопроявление</a:t>
            </a:r>
            <a:r>
              <a:rPr lang="ru-RU" sz="1100" b="0" dirty="0"/>
              <a:t> (ГНВП), вследствие чего произошло возгорание </a:t>
            </a:r>
            <a:r>
              <a:rPr lang="ru-RU" sz="1100" b="0" dirty="0" err="1"/>
              <a:t>газоводяной</a:t>
            </a:r>
            <a:r>
              <a:rPr lang="ru-RU" sz="1100" b="0" dirty="0"/>
              <a:t> смеси.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100" b="0" dirty="0"/>
              <a:t>3. 11.03.2024 - АО «Сетевая компания </a:t>
            </a:r>
            <a:r>
              <a:rPr lang="ru-RU" sz="1100" b="0" dirty="0" err="1"/>
              <a:t>Алтайкрайэнерго</a:t>
            </a:r>
            <a:r>
              <a:rPr lang="ru-RU" sz="1100" b="0" dirty="0"/>
              <a:t>» филиал «</a:t>
            </a:r>
            <a:r>
              <a:rPr lang="ru-RU" sz="1100" b="0" dirty="0" err="1"/>
              <a:t>Бийские</a:t>
            </a:r>
            <a:r>
              <a:rPr lang="ru-RU" sz="1100" b="0" dirty="0"/>
              <a:t> межрайонные электрические сети» (Алтайский край), отрыв стойки стрелы поворотной платформы автоподъемника. Пострадало 2 работника находящихся в люльке подъемника (2 легких случая, расследование комиссией предприятия).</a:t>
            </a:r>
          </a:p>
          <a:p>
            <a:pPr>
              <a:spcAft>
                <a:spcPts val="1000"/>
              </a:spcAft>
            </a:pPr>
            <a:r>
              <a:rPr lang="ru-RU" sz="1100" b="0" dirty="0"/>
              <a:t>4. 14.03.2024 - Муниципальное предприятии г. Киселевска «Исток» (Кемеровская обл.) нарушение теплоснабжения потребителей в результате повреждения теплосети грузовым автомобилем.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100" b="0" dirty="0"/>
              <a:t>5. 20.07.2024 - ФГУП «ДИД» (Омская область) произошел взрыв </a:t>
            </a:r>
            <a:r>
              <a:rPr lang="ru-RU" sz="1100" b="0" dirty="0" err="1"/>
              <a:t>газовоздушной</a:t>
            </a:r>
            <a:r>
              <a:rPr lang="ru-RU" sz="1100" b="0" dirty="0"/>
              <a:t> смеси в результате порыва газопровода высокого давления (Р=0,6 Мпа) D=500 мм.), предварительно в связи с воздействием негативных природных факторов/явлений. В результате происшествия огнем уничтожено 6 жилых частных домов и 3 автомобиля, зафиксирован 1 смертельный случай гражданина.</a:t>
            </a:r>
          </a:p>
          <a:p>
            <a:pPr>
              <a:spcAft>
                <a:spcPts val="1000"/>
              </a:spcAft>
            </a:pPr>
            <a:r>
              <a:rPr lang="ru-RU" sz="1100" b="0" dirty="0"/>
              <a:t>6. 28.07.2024 ИП Лусников О.В. (Алтайский край) вследствие сильного порыва ветра произошел угон башенного крана по рельсовым путям с последующим опрокидыванием его на землю. В результате происшествия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100" b="0" dirty="0"/>
              <a:t>7. 01.08.2024 АО «</a:t>
            </a:r>
            <a:r>
              <a:rPr lang="ru-RU" sz="1100" b="0" dirty="0" err="1"/>
              <a:t>Газпромнефть</a:t>
            </a:r>
            <a:r>
              <a:rPr lang="ru-RU" sz="1100" b="0" dirty="0"/>
              <a:t> - ОНПЗ» (Омская область) произошло возгорание во вспомогательном помещении насосной (площадка перед горячей насосной, колонна К-2). Локализация возгорания велась силами специализированные подразделения МЧС области и ПЧ-20 (ОНПЗ). Пожар локализован в 23:45 01.08.2024. Площадь, попавшая в непосредственное возгорание около 300 м2,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100" b="0" dirty="0"/>
              <a:t>8. 26.08.2024 АО «</a:t>
            </a:r>
            <a:r>
              <a:rPr lang="ru-RU" sz="1100" b="0" dirty="0" err="1"/>
              <a:t>Газпромнефть</a:t>
            </a:r>
            <a:r>
              <a:rPr lang="ru-RU" sz="1100" b="0" dirty="0"/>
              <a:t> - ОНПЗ» (Омская область) при ведении опасных работ (подрядной организацией ООО "</a:t>
            </a:r>
            <a:r>
              <a:rPr lang="ru-RU" sz="1100" b="0" dirty="0" err="1"/>
              <a:t>Нефтехимремонт</a:t>
            </a:r>
            <a:r>
              <a:rPr lang="ru-RU" sz="1100" b="0" dirty="0"/>
              <a:t> выполнялись ремонтные работы на установке "Комплекс ЭЛОУ-АВТ" - разборка теплообменника с демонтажем пучка) произошел взрыв </a:t>
            </a:r>
            <a:r>
              <a:rPr lang="ru-RU" sz="1100" b="0" dirty="0" err="1"/>
              <a:t>газовоздушной</a:t>
            </a:r>
            <a:r>
              <a:rPr lang="ru-RU" sz="1100" b="0" dirty="0"/>
              <a:t> смеси в районе колонны поз. С-304 с последующим возгоранием. В результате аварии пострадало 7 человек (1 смертельный, 1 тяжелый и 5 легких).</a:t>
            </a:r>
          </a:p>
        </p:txBody>
      </p:sp>
      <p:sp>
        <p:nvSpPr>
          <p:cNvPr id="16" name="Номер слайда 6"/>
          <p:cNvSpPr txBox="1">
            <a:spLocks/>
          </p:cNvSpPr>
          <p:nvPr/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48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9" name="Picture 15" descr="https://wolfsdorf.com/wp-content/uploads/2020/05/shutterstock_524856742-1-mi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85" y="770635"/>
            <a:ext cx="9157185" cy="610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580838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6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30953"/>
            <a:ext cx="8915400" cy="1202263"/>
            <a:chOff x="35496" y="-17026"/>
            <a:chExt cx="9107488" cy="1250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-17026"/>
              <a:ext cx="4315393" cy="1250688"/>
              <a:chOff x="35496" y="-17026"/>
              <a:chExt cx="4315393" cy="1250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-17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5805266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8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32521" y="813364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ПУБЛИЧНЫХ ОБСУЖДЕНИЯХ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1460035110"/>
              </p:ext>
            </p:extLst>
          </p:nvPr>
        </p:nvGraphicFramePr>
        <p:xfrm>
          <a:off x="466630" y="1294088"/>
          <a:ext cx="6573990" cy="508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7" name="Прямоугольник 16"/>
          <p:cNvSpPr/>
          <p:nvPr/>
        </p:nvSpPr>
        <p:spPr>
          <a:xfrm rot="17797043">
            <a:off x="57722" y="3593030"/>
            <a:ext cx="46069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обсуждения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Номер слайда 6"/>
          <p:cNvSpPr txBox="1">
            <a:spLocks/>
          </p:cNvSpPr>
          <p:nvPr/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90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BoIKoMzT9Wh20k0e2mB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LqmGzrGkH73bDjSlMOV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22052</TotalTime>
  <Words>1233</Words>
  <Application>Microsoft Office PowerPoint</Application>
  <PresentationFormat>Лист A4 (210x297 мм)</PresentationFormat>
  <Paragraphs>243</Paragraphs>
  <Slides>8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A.Tukay</dc:creator>
  <cp:lastModifiedBy>Ольга Дмитриевна Дерксен</cp:lastModifiedBy>
  <cp:revision>1267</cp:revision>
  <cp:lastPrinted>2020-12-16T06:16:08Z</cp:lastPrinted>
  <dcterms:created xsi:type="dcterms:W3CDTF">2012-04-16T06:44:06Z</dcterms:created>
  <dcterms:modified xsi:type="dcterms:W3CDTF">2024-10-28T01:52:28Z</dcterms:modified>
</cp:coreProperties>
</file>